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70" r:id="rId4"/>
    <p:sldId id="271" r:id="rId5"/>
    <p:sldId id="258" r:id="rId6"/>
    <p:sldId id="267" r:id="rId7"/>
    <p:sldId id="262" r:id="rId8"/>
    <p:sldId id="263" r:id="rId9"/>
    <p:sldId id="266" r:id="rId10"/>
    <p:sldId id="268" r:id="rId11"/>
    <p:sldId id="259" r:id="rId12"/>
    <p:sldId id="261" r:id="rId13"/>
    <p:sldId id="269" r:id="rId14"/>
    <p:sldId id="273" r:id="rId15"/>
    <p:sldId id="272" r:id="rId16"/>
    <p:sldId id="274" r:id="rId17"/>
    <p:sldId id="279" r:id="rId18"/>
    <p:sldId id="280" r:id="rId19"/>
    <p:sldId id="275" r:id="rId20"/>
    <p:sldId id="282" r:id="rId21"/>
    <p:sldId id="276" r:id="rId22"/>
    <p:sldId id="281" r:id="rId23"/>
    <p:sldId id="283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67"/>
    <p:restoredTop sz="94694"/>
  </p:normalViewPr>
  <p:slideViewPr>
    <p:cSldViewPr snapToGrid="0" snapToObjects="1">
      <p:cViewPr varScale="1">
        <p:scale>
          <a:sx n="157" d="100"/>
          <a:sy n="157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_A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545596"/>
            <a:ext cx="12192000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478418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54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000" cap="small" spc="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407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3175" y="648050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2857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3902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46701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1829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_TimesNewRom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+mj-lt"/>
              </a:defRPr>
            </a:lvl1pPr>
            <a:lvl2pPr latinLnBrk="0">
              <a:defRPr sz="2000">
                <a:solidFill>
                  <a:schemeClr val="tx1"/>
                </a:solidFill>
                <a:latin typeface="+mj-lt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j-lt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6227371-047B-9B44-B6E9-A881E170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8" y="104652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1817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ths_CambriaMa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ambria Math" panose="02040503050406030204" pitchFamily="18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ambria Math" panose="02040503050406030204" pitchFamily="18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ambria Math" panose="02040503050406030204" pitchFamily="18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ADC5147-96DB-654A-999D-7FC4DC7E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396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s_Consol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onsolas" panose="020B0609020204030204" pitchFamily="49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nsolas" panose="020B0609020204030204" pitchFamily="49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25D62C8-E3C6-D94D-B70D-6D26087F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464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325910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22711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2574916" cy="2286000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8238" y="594359"/>
            <a:ext cx="7664601" cy="5710845"/>
          </a:xfrm>
        </p:spPr>
        <p:txBody>
          <a:bodyPr/>
          <a:lstStyle>
            <a:lvl1pPr indent="-324000"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2574916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28238" y="6459785"/>
            <a:ext cx="4648200" cy="36512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1497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0" y="6481588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 latinLnBrk="0">
              <a:lnSpc>
                <a:spcPct val="85000"/>
              </a:lnSpc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 latinLnBrk="0">
              <a:buNone/>
              <a:defRPr sz="2400" cap="none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98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4320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4283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695462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481588"/>
            <a:ext cx="12192000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008" y="936953"/>
            <a:ext cx="11490565" cy="52500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ko-KR" dirty="0"/>
              <a:t>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545596"/>
            <a:ext cx="2472271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DA93C4C-E132-1E4D-B3CB-64FEFC287D7B}" type="datetimeFigureOut">
              <a:t>12/05/2020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545596"/>
            <a:ext cx="4822804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545596"/>
            <a:ext cx="1312025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7C6B6C-00FB-AE4D-AC05-1D71947007C8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39326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400" b="1" kern="1200" spc="-5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1pPr>
      <a:lvl2pPr marL="43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Times New Roman" panose="02020603050405020304" pitchFamily="18" charset="0"/>
        <a:buChar char="◦"/>
        <a:defRPr sz="20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2pPr>
      <a:lvl3pPr marL="61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3pPr>
      <a:lvl4pPr marL="648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4pPr>
      <a:lvl5pPr marL="756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o.org/sci/software/esomidas/doc/" TargetMode="External"/><Relationship Id="rId2" Type="http://schemas.openxmlformats.org/officeDocument/2006/relationships/hyperlink" Target="http://iraf.noao.edu/scripts/irafhelp?flatfield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o.org/sci/software/esomidas/doc/user/18NOV/volb/node55.htm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DAB21-6C0A-BC49-B23E-5D6B0A5123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R"/>
              <a:t>Preprocessing</a:t>
            </a:r>
            <a:br>
              <a:rPr lang="en-KR"/>
            </a:br>
            <a:br>
              <a:rPr lang="en-KR"/>
            </a:br>
            <a:r>
              <a:rPr lang="en-KR"/>
              <a:t>for </a:t>
            </a:r>
            <a:br>
              <a:rPr lang="en-KR"/>
            </a:br>
            <a:r>
              <a:rPr lang="en-KR"/>
              <a:t>SNU_AO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93B230-C581-0B40-950D-0557A7432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/>
              <a:t>Yoonsoo P. Bach</a:t>
            </a:r>
          </a:p>
        </p:txBody>
      </p:sp>
    </p:spTree>
    <p:extLst>
      <p:ext uri="{BB962C8B-B14F-4D97-AF65-F5344CB8AC3E}">
        <p14:creationId xmlns:p14="http://schemas.microsoft.com/office/powerpoint/2010/main" val="78067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F86866-BDB8-8F46-A27A-EFF42D47F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CEF96A-2F95-B940-AECC-177A54D8A406}"/>
              </a:ext>
            </a:extLst>
          </p:cNvPr>
          <p:cNvSpPr txBox="1"/>
          <p:nvPr/>
        </p:nvSpPr>
        <p:spPr>
          <a:xfrm>
            <a:off x="1675051" y="104652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 b="1" u="sng">
                <a:solidFill>
                  <a:srgbClr val="FF0000"/>
                </a:solidFill>
              </a:rPr>
              <a:t>t</a:t>
            </a:r>
            <a:r>
              <a:rPr lang="en-KR" sz="1400"/>
              <a:t>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8437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A7DC5B-A856-3040-AB17-48092F047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Dark </a:t>
            </a:r>
            <a:r>
              <a:rPr lang="en-KR" u="sng"/>
              <a:t>10 secs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1024.3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1024.0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 18.1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F86866-BDB8-8F46-A27A-EFF42D47F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505822-9656-EB4D-9D8D-A02238585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9" y="2362875"/>
            <a:ext cx="9691092" cy="3892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884E57-7C52-774B-906D-D049285A4071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 b="1" u="sng">
                <a:solidFill>
                  <a:srgbClr val="FF0000"/>
                </a:solidFill>
              </a:rPr>
              <a:t>t</a:t>
            </a:r>
            <a:r>
              <a:rPr lang="en-KR" sz="1400"/>
              <a:t>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79949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A7DC5B-A856-3040-AB17-48092F047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Dark </a:t>
            </a:r>
            <a:r>
              <a:rPr lang="en-KR" u="sng"/>
              <a:t>180 secs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1040.8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1035.0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122.3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F86866-BDB8-8F46-A27A-EFF42D47F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B94ED-B7D8-6E4A-888F-55E28FECF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4"/>
            <a:ext cx="9691091" cy="39176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90E971-DBDB-D947-9EE7-A01E360A917F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 b="1" u="sng">
                <a:solidFill>
                  <a:srgbClr val="FF0000"/>
                </a:solidFill>
              </a:rPr>
              <a:t>t</a:t>
            </a:r>
            <a:r>
              <a:rPr lang="en-KR" sz="1400"/>
              <a:t>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9588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4FEABA-37A4-2C4D-B369-0B6535323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Dark appears due to electron thermal motion</a:t>
            </a:r>
          </a:p>
          <a:p>
            <a:pPr lvl="1"/>
            <a:r>
              <a:rPr lang="en-KR"/>
              <a:t>bound e</a:t>
            </a:r>
            <a:r>
              <a:rPr lang="en-KR" baseline="30000"/>
              <a:t>-</a:t>
            </a:r>
            <a:r>
              <a:rPr lang="en-KR"/>
              <a:t>'s in the semiconductor is freed probabilistically.</a:t>
            </a:r>
          </a:p>
          <a:p>
            <a:pPr lvl="1"/>
            <a:r>
              <a:rPr lang="en-KR"/>
              <a:t>Many mechanisms for dark current generation. One is:</a:t>
            </a:r>
          </a:p>
          <a:p>
            <a:pPr lvl="2"/>
            <a:r>
              <a:rPr lang="en-KR"/>
              <a:t>N ∝ T</a:t>
            </a:r>
            <a:r>
              <a:rPr lang="en-KR" baseline="30000"/>
              <a:t>1.5</a:t>
            </a:r>
            <a:r>
              <a:rPr lang="en-KR"/>
              <a:t>e</a:t>
            </a:r>
            <a:r>
              <a:rPr lang="en-KR" baseline="30000"/>
              <a:t>-E/2kT</a:t>
            </a:r>
            <a:r>
              <a:rPr lang="en-KR"/>
              <a:t>  (See, e.g., Sect. 8.2 of McLean "Electronic Imaging in Astronomy" 2e)</a:t>
            </a:r>
          </a:p>
          <a:p>
            <a:pPr lvl="2"/>
            <a:r>
              <a:rPr lang="en-KR"/>
              <a:t>T = temperature [K]</a:t>
            </a:r>
          </a:p>
          <a:p>
            <a:pPr lvl="2"/>
            <a:r>
              <a:rPr lang="en-KR"/>
              <a:t>E = E(T) ~ a – bT</a:t>
            </a:r>
            <a:r>
              <a:rPr lang="en-KR" baseline="30000"/>
              <a:t>2</a:t>
            </a:r>
            <a:r>
              <a:rPr lang="en-KR"/>
              <a:t>/(c + T) = Bandgap energy</a:t>
            </a:r>
          </a:p>
          <a:p>
            <a:endParaRPr lang="en-KR"/>
          </a:p>
          <a:p>
            <a:r>
              <a:rPr lang="en-KR"/>
              <a:t>At fixed T, </a:t>
            </a:r>
            <a:r>
              <a:rPr lang="en-KR">
                <a:solidFill>
                  <a:srgbClr val="FF0000"/>
                </a:solidFill>
              </a:rPr>
              <a:t>N ∝ </a:t>
            </a:r>
            <a:r>
              <a:rPr lang="en-KR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67CF13-2FFE-0747-BE0B-220BCAEBA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62698-F07D-C845-B445-BA71FB15A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0520" y="2398557"/>
            <a:ext cx="3797469" cy="4370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9C5C0D-DE57-924B-A1F0-4B5253D79182}"/>
              </a:ext>
            </a:extLst>
          </p:cNvPr>
          <p:cNvSpPr txBox="1"/>
          <p:nvPr/>
        </p:nvSpPr>
        <p:spPr>
          <a:xfrm>
            <a:off x="5988106" y="5508653"/>
            <a:ext cx="21282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050"/>
              <a:t>From HowellSB 2006 "Handbook of CCD Astronomy" 2e</a:t>
            </a:r>
          </a:p>
        </p:txBody>
      </p:sp>
    </p:spTree>
    <p:extLst>
      <p:ext uri="{BB962C8B-B14F-4D97-AF65-F5344CB8AC3E}">
        <p14:creationId xmlns:p14="http://schemas.microsoft.com/office/powerpoint/2010/main" val="1173698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4FEABA-37A4-2C4D-B369-0B6535323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Dark appears due to electron thermal motion</a:t>
            </a:r>
          </a:p>
          <a:p>
            <a:pPr lvl="1"/>
            <a:r>
              <a:rPr lang="en-KR"/>
              <a:t>bound e</a:t>
            </a:r>
            <a:r>
              <a:rPr lang="en-KR" baseline="30000"/>
              <a:t>-</a:t>
            </a:r>
            <a:r>
              <a:rPr lang="en-KR"/>
              <a:t>'s in the semiconductor is freed probabilistically.</a:t>
            </a:r>
          </a:p>
          <a:p>
            <a:pPr lvl="1"/>
            <a:r>
              <a:rPr lang="en-KR"/>
              <a:t>Many mechanisms for dark current generation. One is:</a:t>
            </a:r>
          </a:p>
          <a:p>
            <a:pPr lvl="2"/>
            <a:r>
              <a:rPr lang="en-KR"/>
              <a:t>N ∝ T</a:t>
            </a:r>
            <a:r>
              <a:rPr lang="en-KR" baseline="30000"/>
              <a:t>1.5</a:t>
            </a:r>
            <a:r>
              <a:rPr lang="en-KR"/>
              <a:t>e</a:t>
            </a:r>
            <a:r>
              <a:rPr lang="en-KR" baseline="30000"/>
              <a:t>-E/2kT</a:t>
            </a:r>
            <a:r>
              <a:rPr lang="en-KR"/>
              <a:t>  (See, e.g., Sect. 8.2 of McLean "Electronic Imaging in Astronomy" 2e)</a:t>
            </a:r>
          </a:p>
          <a:p>
            <a:pPr lvl="2"/>
            <a:r>
              <a:rPr lang="en-KR"/>
              <a:t>T = temperature [K]</a:t>
            </a:r>
          </a:p>
          <a:p>
            <a:pPr lvl="2"/>
            <a:r>
              <a:rPr lang="en-KR"/>
              <a:t>E = E(T) ~ a – bT</a:t>
            </a:r>
            <a:r>
              <a:rPr lang="en-KR" baseline="30000"/>
              <a:t>2</a:t>
            </a:r>
            <a:r>
              <a:rPr lang="en-KR"/>
              <a:t>/(c + T) = Bandgap energy</a:t>
            </a:r>
          </a:p>
          <a:p>
            <a:endParaRPr lang="en-KR"/>
          </a:p>
          <a:p>
            <a:r>
              <a:rPr lang="en-KR"/>
              <a:t>At fixed T, </a:t>
            </a:r>
            <a:r>
              <a:rPr lang="en-KR">
                <a:solidFill>
                  <a:srgbClr val="FF0000"/>
                </a:solidFill>
              </a:rPr>
              <a:t>N ∝ </a:t>
            </a:r>
            <a:r>
              <a:rPr lang="en-KR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67CF13-2FFE-0747-BE0B-220BCAEBA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62698-F07D-C845-B445-BA71FB15A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0520" y="2398557"/>
            <a:ext cx="3797469" cy="4370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9C5C0D-DE57-924B-A1F0-4B5253D79182}"/>
              </a:ext>
            </a:extLst>
          </p:cNvPr>
          <p:cNvSpPr txBox="1"/>
          <p:nvPr/>
        </p:nvSpPr>
        <p:spPr>
          <a:xfrm>
            <a:off x="5988106" y="5508653"/>
            <a:ext cx="21282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050"/>
              <a:t>From HowellSB 2006 "Handbook of CCD Astronomy" 2e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9F5924-E914-4D46-AA73-70A7A2798716}"/>
              </a:ext>
            </a:extLst>
          </p:cNvPr>
          <p:cNvCxnSpPr/>
          <p:nvPr/>
        </p:nvCxnSpPr>
        <p:spPr>
          <a:xfrm flipV="1">
            <a:off x="1246173" y="4491080"/>
            <a:ext cx="0" cy="169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9C2DD13-9781-AE4E-9A30-A97483F78941}"/>
              </a:ext>
            </a:extLst>
          </p:cNvPr>
          <p:cNvCxnSpPr>
            <a:cxnSpLocks/>
          </p:cNvCxnSpPr>
          <p:nvPr/>
        </p:nvCxnSpPr>
        <p:spPr>
          <a:xfrm>
            <a:off x="1002063" y="5894382"/>
            <a:ext cx="34566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AB3D07-88E8-F247-9480-653EEF0AE2F6}"/>
              </a:ext>
            </a:extLst>
          </p:cNvPr>
          <p:cNvSpPr txBox="1"/>
          <p:nvPr/>
        </p:nvSpPr>
        <p:spPr>
          <a:xfrm>
            <a:off x="4466804" y="6085734"/>
            <a:ext cx="170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EXPTIME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239B0A-7C82-B04D-A34B-DC1A1D4C677F}"/>
              </a:ext>
            </a:extLst>
          </p:cNvPr>
          <p:cNvSpPr txBox="1"/>
          <p:nvPr/>
        </p:nvSpPr>
        <p:spPr>
          <a:xfrm>
            <a:off x="646015" y="4127138"/>
            <a:ext cx="170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 (bias + dark)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450A25-45E2-AC4F-8ED3-67AA2B9E9767}"/>
              </a:ext>
            </a:extLst>
          </p:cNvPr>
          <p:cNvSpPr txBox="1"/>
          <p:nvPr/>
        </p:nvSpPr>
        <p:spPr>
          <a:xfrm>
            <a:off x="1637378" y="5441694"/>
            <a:ext cx="146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(10, 1024)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4A9606-29D0-8340-B3B8-84B8A678D941}"/>
              </a:ext>
            </a:extLst>
          </p:cNvPr>
          <p:cNvCxnSpPr/>
          <p:nvPr/>
        </p:nvCxnSpPr>
        <p:spPr>
          <a:xfrm flipV="1">
            <a:off x="1281023" y="4863313"/>
            <a:ext cx="2425129" cy="64534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485AAD26-45C6-A948-B508-789EA4EC79F9}"/>
              </a:ext>
            </a:extLst>
          </p:cNvPr>
          <p:cNvSpPr/>
          <p:nvPr/>
        </p:nvSpPr>
        <p:spPr>
          <a:xfrm>
            <a:off x="1846332" y="5233662"/>
            <a:ext cx="255711" cy="2557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4EB376-C16A-DC48-98E0-1B7B064A0AE7}"/>
              </a:ext>
            </a:extLst>
          </p:cNvPr>
          <p:cNvSpPr/>
          <p:nvPr/>
        </p:nvSpPr>
        <p:spPr>
          <a:xfrm>
            <a:off x="3292646" y="4811860"/>
            <a:ext cx="255711" cy="2557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47C368-7B7D-CE4F-B790-73B3483DF697}"/>
              </a:ext>
            </a:extLst>
          </p:cNvPr>
          <p:cNvSpPr txBox="1"/>
          <p:nvPr/>
        </p:nvSpPr>
        <p:spPr>
          <a:xfrm>
            <a:off x="3166773" y="5150927"/>
            <a:ext cx="146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(180, 1035)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EF5BA3-B329-E84B-A44B-A1B4AF04D65A}"/>
              </a:ext>
            </a:extLst>
          </p:cNvPr>
          <p:cNvSpPr txBox="1"/>
          <p:nvPr/>
        </p:nvSpPr>
        <p:spPr>
          <a:xfrm>
            <a:off x="4253120" y="4491080"/>
            <a:ext cx="2507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y ~ 0.0647 t +1023.35 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37991E0-3E46-EB40-B16A-06BB3CE25667}"/>
              </a:ext>
            </a:extLst>
          </p:cNvPr>
          <p:cNvSpPr/>
          <p:nvPr/>
        </p:nvSpPr>
        <p:spPr>
          <a:xfrm>
            <a:off x="4677608" y="4491080"/>
            <a:ext cx="744136" cy="369332"/>
          </a:xfrm>
          <a:prstGeom prst="ellipse">
            <a:avLst/>
          </a:prstGeom>
          <a:solidFill>
            <a:srgbClr val="FF00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EABC5C-74E5-0247-B1C3-F11526FE2D21}"/>
              </a:ext>
            </a:extLst>
          </p:cNvPr>
          <p:cNvSpPr txBox="1"/>
          <p:nvPr/>
        </p:nvSpPr>
        <p:spPr>
          <a:xfrm>
            <a:off x="4631428" y="3999345"/>
            <a:ext cx="1542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>
                <a:solidFill>
                  <a:srgbClr val="FF0000"/>
                </a:solidFill>
              </a:rPr>
              <a:t>dark [ADU/s]</a:t>
            </a:r>
          </a:p>
        </p:txBody>
      </p:sp>
    </p:spTree>
    <p:extLst>
      <p:ext uri="{BB962C8B-B14F-4D97-AF65-F5344CB8AC3E}">
        <p14:creationId xmlns:p14="http://schemas.microsoft.com/office/powerpoint/2010/main" val="2322120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4FEABA-37A4-2C4D-B369-0B6535323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Dark appears due to electron thermal motion</a:t>
            </a:r>
          </a:p>
          <a:p>
            <a:pPr lvl="1"/>
            <a:r>
              <a:rPr lang="en-KR"/>
              <a:t>bound e</a:t>
            </a:r>
            <a:r>
              <a:rPr lang="en-KR" baseline="30000"/>
              <a:t>-</a:t>
            </a:r>
            <a:r>
              <a:rPr lang="en-KR"/>
              <a:t>'s in the semiconductor is freed probabilistically.</a:t>
            </a:r>
          </a:p>
          <a:p>
            <a:pPr lvl="1"/>
            <a:r>
              <a:rPr lang="en-KR"/>
              <a:t>Many mechanisms for dark current generation. One is:</a:t>
            </a:r>
          </a:p>
          <a:p>
            <a:pPr lvl="2"/>
            <a:r>
              <a:rPr lang="en-KR"/>
              <a:t>N ∝ T</a:t>
            </a:r>
            <a:r>
              <a:rPr lang="en-KR" baseline="30000"/>
              <a:t>1.5</a:t>
            </a:r>
            <a:r>
              <a:rPr lang="en-KR"/>
              <a:t>e</a:t>
            </a:r>
            <a:r>
              <a:rPr lang="en-KR" baseline="30000"/>
              <a:t>-E/2kT</a:t>
            </a:r>
            <a:r>
              <a:rPr lang="en-KR"/>
              <a:t>  (See, e.g., Sect. 8.2 of McLean "Electronic Imaging in Astronomy" 2e)</a:t>
            </a:r>
          </a:p>
          <a:p>
            <a:pPr lvl="2"/>
            <a:r>
              <a:rPr lang="en-KR"/>
              <a:t>T = temperature [K]</a:t>
            </a:r>
          </a:p>
          <a:p>
            <a:pPr lvl="2"/>
            <a:r>
              <a:rPr lang="en-KR"/>
              <a:t>E = E(T) ~ a – bT</a:t>
            </a:r>
            <a:r>
              <a:rPr lang="en-KR" baseline="30000"/>
              <a:t>2</a:t>
            </a:r>
            <a:r>
              <a:rPr lang="en-KR"/>
              <a:t>/(c + T) = Bandgap energy</a:t>
            </a:r>
          </a:p>
          <a:p>
            <a:endParaRPr lang="en-KR"/>
          </a:p>
          <a:p>
            <a:r>
              <a:rPr lang="en-KR"/>
              <a:t>At fixed T, </a:t>
            </a:r>
            <a:r>
              <a:rPr lang="en-KR">
                <a:solidFill>
                  <a:srgbClr val="FF0000"/>
                </a:solidFill>
              </a:rPr>
              <a:t>N ∝ </a:t>
            </a:r>
            <a:r>
              <a:rPr lang="en-KR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67CF13-2FFE-0747-BE0B-220BCAEBA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62698-F07D-C845-B445-BA71FB15A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0520" y="2398557"/>
            <a:ext cx="3797469" cy="4370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9C5C0D-DE57-924B-A1F0-4B5253D79182}"/>
              </a:ext>
            </a:extLst>
          </p:cNvPr>
          <p:cNvSpPr txBox="1"/>
          <p:nvPr/>
        </p:nvSpPr>
        <p:spPr>
          <a:xfrm>
            <a:off x="5988106" y="5508653"/>
            <a:ext cx="21282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050"/>
              <a:t>From HowellSB 2006 "Handbook of CCD Astronomy" 2e</a:t>
            </a:r>
          </a:p>
        </p:txBody>
      </p:sp>
    </p:spTree>
    <p:extLst>
      <p:ext uri="{BB962C8B-B14F-4D97-AF65-F5344CB8AC3E}">
        <p14:creationId xmlns:p14="http://schemas.microsoft.com/office/powerpoint/2010/main" val="899001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D1F60E-BB15-3542-BC93-75D13C624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Dome Flat 2 sec</a:t>
            </a:r>
          </a:p>
          <a:p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A1EC2C-68AF-214C-871B-0C7B485B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Flat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F5E560-E761-2B44-8316-FC875D988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4"/>
            <a:ext cx="9796611" cy="40652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5F86F-1FC0-0948-82BB-7DD4ED34D1C5}"/>
              </a:ext>
            </a:extLst>
          </p:cNvPr>
          <p:cNvSpPr txBox="1"/>
          <p:nvPr/>
        </p:nvSpPr>
        <p:spPr>
          <a:xfrm>
            <a:off x="1644073" y="104652"/>
            <a:ext cx="44519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Dome flat </a:t>
            </a:r>
          </a:p>
          <a:p>
            <a:r>
              <a:rPr lang="en-KR" sz="1400"/>
              <a:t>EXPTIME such that pixel count ~ 20k</a:t>
            </a:r>
          </a:p>
          <a:p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'Light Frame'</a:t>
            </a:r>
          </a:p>
        </p:txBody>
      </p:sp>
    </p:spTree>
    <p:extLst>
      <p:ext uri="{BB962C8B-B14F-4D97-AF65-F5344CB8AC3E}">
        <p14:creationId xmlns:p14="http://schemas.microsoft.com/office/powerpoint/2010/main" val="1071194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D1F60E-BB15-3542-BC93-75D13C624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Dome Flat 2 sec</a:t>
            </a:r>
          </a:p>
          <a:p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A1EC2C-68AF-214C-871B-0C7B485B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Flat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F5E560-E761-2B44-8316-FC875D988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4"/>
            <a:ext cx="9796611" cy="40652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5F86F-1FC0-0948-82BB-7DD4ED34D1C5}"/>
              </a:ext>
            </a:extLst>
          </p:cNvPr>
          <p:cNvSpPr txBox="1"/>
          <p:nvPr/>
        </p:nvSpPr>
        <p:spPr>
          <a:xfrm>
            <a:off x="1644073" y="104652"/>
            <a:ext cx="44519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Dome flat </a:t>
            </a:r>
          </a:p>
          <a:p>
            <a:r>
              <a:rPr lang="en-KR" sz="1400"/>
              <a:t>EXPTIME such that pixel count ~ 20k</a:t>
            </a:r>
          </a:p>
          <a:p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'Light Frame'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9B0E24-7F84-3748-8C9B-5DC556174941}"/>
              </a:ext>
            </a:extLst>
          </p:cNvPr>
          <p:cNvSpPr txBox="1"/>
          <p:nvPr/>
        </p:nvSpPr>
        <p:spPr>
          <a:xfrm>
            <a:off x="2567709" y="1736436"/>
            <a:ext cx="455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Radial vignetting: expected feature</a:t>
            </a:r>
            <a:endParaRPr lang="en-KR"/>
          </a:p>
          <a:p>
            <a:r>
              <a:rPr lang="en-KR"/>
              <a:t>Donut: expected feature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C0FE6A-2299-FD45-9A36-E4C04D861B4F}"/>
              </a:ext>
            </a:extLst>
          </p:cNvPr>
          <p:cNvSpPr txBox="1"/>
          <p:nvPr/>
        </p:nvSpPr>
        <p:spPr>
          <a:xfrm>
            <a:off x="6106290" y="50428"/>
            <a:ext cx="60285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Note:</a:t>
            </a:r>
          </a:p>
          <a:p>
            <a:pPr marL="342900" indent="-342900">
              <a:buAutoNum type="arabicPeriod"/>
            </a:pPr>
            <a:r>
              <a:rPr lang="en-KR" sz="1600"/>
              <a:t>Exposure time : such that pixel count ≲ 30k (due to linearity)</a:t>
            </a:r>
          </a:p>
          <a:p>
            <a:pPr marL="342900" indent="-342900">
              <a:buAutoNum type="arabicPeriod"/>
            </a:pPr>
            <a:r>
              <a:rPr lang="en-KR" sz="1600"/>
              <a:t>Object must be as flat as possible. If not, skyflat needed.</a:t>
            </a:r>
          </a:p>
        </p:txBody>
      </p:sp>
    </p:spTree>
    <p:extLst>
      <p:ext uri="{BB962C8B-B14F-4D97-AF65-F5344CB8AC3E}">
        <p14:creationId xmlns:p14="http://schemas.microsoft.com/office/powerpoint/2010/main" val="2505901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4DACAC-D357-8845-A2ED-CC20BDD4C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Dome</a:t>
            </a:r>
            <a:r>
              <a:rPr lang="ko-KR" altLang="en-US"/>
              <a:t> </a:t>
            </a:r>
            <a:r>
              <a:rPr lang="en-US" altLang="ko-KR"/>
              <a:t>flat</a:t>
            </a:r>
            <a:r>
              <a:rPr lang="ko-KR" altLang="en-US"/>
              <a:t> </a:t>
            </a:r>
            <a:r>
              <a:rPr lang="en-US" altLang="ko-KR"/>
              <a:t>may</a:t>
            </a:r>
            <a:r>
              <a:rPr lang="ko-KR" altLang="en-US"/>
              <a:t> </a:t>
            </a:r>
            <a:r>
              <a:rPr lang="en-US" altLang="ko-KR"/>
              <a:t>have</a:t>
            </a:r>
            <a:r>
              <a:rPr lang="ko-KR" altLang="en-US"/>
              <a:t> </a:t>
            </a:r>
            <a:r>
              <a:rPr lang="en-US" altLang="ko-KR"/>
              <a:t>"true</a:t>
            </a:r>
            <a:r>
              <a:rPr lang="ko-KR" altLang="en-US"/>
              <a:t> </a:t>
            </a:r>
            <a:r>
              <a:rPr lang="en-US" altLang="ko-KR"/>
              <a:t>gradient",</a:t>
            </a:r>
            <a:r>
              <a:rPr lang="ko-KR" altLang="en-US"/>
              <a:t> </a:t>
            </a:r>
            <a:r>
              <a:rPr lang="en-US" altLang="ko-KR"/>
              <a:t>which</a:t>
            </a:r>
            <a:r>
              <a:rPr lang="ko-KR" altLang="en-US"/>
              <a:t> </a:t>
            </a:r>
            <a:r>
              <a:rPr lang="en-US" altLang="ko-KR"/>
              <a:t>may</a:t>
            </a:r>
            <a:r>
              <a:rPr lang="ko-KR" altLang="en-US"/>
              <a:t> </a:t>
            </a:r>
            <a:r>
              <a:rPr lang="en-US" altLang="ko-KR"/>
              <a:t>also</a:t>
            </a:r>
            <a:r>
              <a:rPr lang="ko-KR" altLang="en-US"/>
              <a:t> </a:t>
            </a:r>
            <a:r>
              <a:rPr lang="en-US" altLang="ko-KR"/>
              <a:t>appear</a:t>
            </a:r>
            <a:r>
              <a:rPr lang="ko-KR" altLang="en-US"/>
              <a:t> </a:t>
            </a:r>
            <a:r>
              <a:rPr lang="en-US" altLang="ko-KR"/>
              <a:t>in</a:t>
            </a:r>
            <a:r>
              <a:rPr lang="ko-KR" altLang="en-US"/>
              <a:t> </a:t>
            </a:r>
            <a:r>
              <a:rPr lang="en-US" altLang="ko-KR"/>
              <a:t>the</a:t>
            </a:r>
            <a:r>
              <a:rPr lang="ko-KR" altLang="en-US"/>
              <a:t> </a:t>
            </a:r>
            <a:r>
              <a:rPr lang="en-US" altLang="ko-KR"/>
              <a:t>flat</a:t>
            </a:r>
            <a:r>
              <a:rPr lang="ko-KR" altLang="en-US"/>
              <a:t> </a:t>
            </a:r>
            <a:r>
              <a:rPr lang="en-US" altLang="ko-KR"/>
              <a:t>FITS</a:t>
            </a:r>
            <a:r>
              <a:rPr lang="ko-KR" altLang="en-US"/>
              <a:t> </a:t>
            </a:r>
            <a:r>
              <a:rPr lang="en-US" altLang="ko-KR"/>
              <a:t>file.</a:t>
            </a:r>
          </a:p>
          <a:p>
            <a:r>
              <a:rPr lang="en-KR"/>
              <a:t>We then need skyflat (very flat, homogeneous source) for "illumination" correction.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61AE78-A6FC-5F42-ABCC-8751742B4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Flat</a:t>
            </a:r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AE806-8DA1-3847-A531-66E1CF299FB3}"/>
              </a:ext>
            </a:extLst>
          </p:cNvPr>
          <p:cNvSpPr txBox="1"/>
          <p:nvPr/>
        </p:nvSpPr>
        <p:spPr>
          <a:xfrm>
            <a:off x="5621868" y="6002378"/>
            <a:ext cx="3435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SNU Observatory (Bldg. 46)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01887D-69C2-DE4B-A5C1-53CF61969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7" y="2620075"/>
            <a:ext cx="5511031" cy="413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83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A7ECA06-1EAD-4E40-AE4E-0D994518AD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b="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b="0"/>
              </a:p>
              <a:p>
                <a:pPr lvl="1"/>
                <a:r>
                  <a:rPr lang="en-KR"/>
                  <a:t>N = what we observed</a:t>
                </a:r>
              </a:p>
              <a:p>
                <a:pPr lvl="1"/>
                <a:r>
                  <a:rPr lang="en-KR"/>
                  <a:t>I = Real signal from source</a:t>
                </a:r>
              </a:p>
              <a:p>
                <a:pPr lvl="1"/>
                <a:r>
                  <a:rPr lang="en-KR"/>
                  <a:t>S = sky</a:t>
                </a:r>
              </a:p>
              <a:p>
                <a:pPr lvl="1"/>
                <a:r>
                  <a:rPr lang="en-KR"/>
                  <a:t>C = cosmic ray</a:t>
                </a:r>
              </a:p>
              <a:p>
                <a:pPr lvl="1"/>
                <a:r>
                  <a:rPr lang="en-KR"/>
                  <a:t>F = flat (sensitivity + optics vignetting)</a:t>
                </a:r>
              </a:p>
              <a:p>
                <a:pPr lvl="1"/>
                <a:r>
                  <a:rPr lang="en-KR"/>
                  <a:t>D = dark (electron thermal motion – </a:t>
                </a:r>
                <a:r>
                  <a:rPr lang="en-KR">
                    <a:latin typeface="Consolas" panose="020B0609020204030204" pitchFamily="49" charset="0"/>
                    <a:cs typeface="Consolas" panose="020B0609020204030204" pitchFamily="49" charset="0"/>
                  </a:rPr>
                  <a:t>EXPTIME</a:t>
                </a:r>
                <a:r>
                  <a:rPr lang="en-KR"/>
                  <a:t>-dependent)</a:t>
                </a:r>
              </a:p>
              <a:p>
                <a:pPr lvl="1"/>
                <a:r>
                  <a:rPr lang="en-KR"/>
                  <a:t>B = bias (artifically added constant)</a:t>
                </a:r>
              </a:p>
              <a:p>
                <a:pPr marL="216000" lvl="1" indent="0">
                  <a:buNone/>
                </a:pPr>
                <a:endParaRPr lang="en-KR"/>
              </a:p>
              <a:p>
                <a:endParaRPr lang="en-KR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A7ECA06-1EAD-4E40-AE4E-0D994518AD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35" t="-1208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1823707-5A48-0D41-B562-6251A070A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</p:spTree>
    <p:extLst>
      <p:ext uri="{BB962C8B-B14F-4D97-AF65-F5344CB8AC3E}">
        <p14:creationId xmlns:p14="http://schemas.microsoft.com/office/powerpoint/2010/main" val="3768725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1BA9824-5DC4-744E-BD36-204C4125A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Bias, Dark, Flat</a:t>
            </a:r>
          </a:p>
          <a:p>
            <a:pPr lvl="1"/>
            <a:r>
              <a:rPr lang="en-KR"/>
              <a:t>Data from TRIPOL@SNU (2019-11-08 by Yoonsoo P. Bach)</a:t>
            </a:r>
          </a:p>
          <a:p>
            <a:r>
              <a:rPr lang="en-KR"/>
              <a:t>Concept of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BF57EA-0809-EA40-8A41-F3F79666F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4484137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A7ECA06-1EAD-4E40-AE4E-0D994518AD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b="0" i="1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b="0"/>
              </a:p>
              <a:p>
                <a:pPr lvl="1"/>
                <a:r>
                  <a:rPr lang="en-KR"/>
                  <a:t>N = what we observed</a:t>
                </a:r>
              </a:p>
              <a:p>
                <a:pPr lvl="1"/>
                <a:r>
                  <a:rPr lang="en-KR"/>
                  <a:t>I = Real signal from source</a:t>
                </a:r>
              </a:p>
              <a:p>
                <a:pPr lvl="1"/>
                <a:r>
                  <a:rPr lang="en-KR"/>
                  <a:t>S = sky</a:t>
                </a:r>
              </a:p>
              <a:p>
                <a:pPr lvl="1"/>
                <a:r>
                  <a:rPr lang="en-KR"/>
                  <a:t>C = cosmic ray</a:t>
                </a:r>
              </a:p>
              <a:p>
                <a:pPr lvl="1"/>
                <a:r>
                  <a:rPr lang="en-KR"/>
                  <a:t>F = flat (sensitivity + optics vignetting)</a:t>
                </a:r>
              </a:p>
              <a:p>
                <a:pPr lvl="1"/>
                <a:r>
                  <a:rPr lang="en-KR"/>
                  <a:t>D = dark (electron thermal motion – </a:t>
                </a:r>
                <a:r>
                  <a:rPr lang="en-KR">
                    <a:latin typeface="Consolas" panose="020B0609020204030204" pitchFamily="49" charset="0"/>
                    <a:cs typeface="Consolas" panose="020B0609020204030204" pitchFamily="49" charset="0"/>
                  </a:rPr>
                  <a:t>EXPTIME</a:t>
                </a:r>
                <a:r>
                  <a:rPr lang="en-KR"/>
                  <a:t>-dependent)</a:t>
                </a:r>
              </a:p>
              <a:p>
                <a:pPr lvl="1"/>
                <a:r>
                  <a:rPr lang="en-KR"/>
                  <a:t>B = bias (artifically added constant)</a:t>
                </a:r>
              </a:p>
              <a:p>
                <a:pPr marL="216000" lvl="1" indent="0">
                  <a:buNone/>
                </a:pPr>
                <a:endParaRPr lang="en-KR"/>
              </a:p>
              <a:p>
                <a:endParaRPr lang="en-KR"/>
              </a:p>
            </p:txBody>
          </p:sp>
        </mc:Choice>
        <mc:Fallback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A7ECA06-1EAD-4E40-AE4E-0D994518AD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35" t="-1208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81823707-5A48-0D41-B562-6251A070A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AFBA752-4AD8-514F-B807-EEB888886D35}"/>
              </a:ext>
            </a:extLst>
          </p:cNvPr>
          <p:cNvGrpSpPr/>
          <p:nvPr/>
        </p:nvGrpSpPr>
        <p:grpSpPr>
          <a:xfrm>
            <a:off x="9080559" y="230543"/>
            <a:ext cx="2750433" cy="986104"/>
            <a:chOff x="9080559" y="230543"/>
            <a:chExt cx="2750433" cy="98610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48992A3-2369-C24B-ACC0-DD3372CCCBAF}"/>
                </a:ext>
              </a:extLst>
            </p:cNvPr>
            <p:cNvSpPr txBox="1"/>
            <p:nvPr/>
          </p:nvSpPr>
          <p:spPr>
            <a:xfrm>
              <a:off x="9372720" y="847315"/>
              <a:ext cx="16594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KR">
                  <a:solidFill>
                    <a:srgbClr val="FF0000"/>
                  </a:solidFill>
                </a:rPr>
                <a:t>Preprocessing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81B4606C-1058-6648-BE89-A2052153899D}"/>
                    </a:ext>
                  </a:extLst>
                </p:cNvPr>
                <p:cNvSpPr/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num>
                              <m:den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den>
                            </m:f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KR"/>
                </a:p>
              </p:txBody>
            </p:sp>
          </mc:Choice>
          <mc:Fallback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81B4606C-1058-6648-BE89-A2052153899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  <a:blipFill>
                  <a:blip r:embed="rId3"/>
                  <a:stretch>
                    <a:fillRect b="-2000"/>
                  </a:stretch>
                </a:blipFill>
              </p:spPr>
              <p:txBody>
                <a:bodyPr/>
                <a:lstStyle/>
                <a:p>
                  <a:r>
                    <a:rPr lang="en-KR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67117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DB0F39-3627-F547-950B-E3E6D0E09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KR"/>
              <a:t>Prepare Bias </a:t>
            </a:r>
          </a:p>
          <a:p>
            <a:pPr lvl="1"/>
            <a:r>
              <a:rPr lang="en-KR"/>
              <a:t>Subtract "master" bias</a:t>
            </a:r>
          </a:p>
          <a:p>
            <a:pPr lvl="1"/>
            <a:r>
              <a:rPr lang="en-KR"/>
              <a:t>master bias = combine multiple biases</a:t>
            </a:r>
          </a:p>
          <a:p>
            <a:pPr lvl="1"/>
            <a:endParaRPr lang="en-KR"/>
          </a:p>
          <a:p>
            <a:r>
              <a:rPr lang="en-KR"/>
              <a:t>Prepare Dark</a:t>
            </a:r>
          </a:p>
          <a:p>
            <a:pPr lvl="1"/>
            <a:r>
              <a:rPr lang="en-KR"/>
              <a:t>Subtract bias from all dark frames, such that only pure dark current is left.</a:t>
            </a:r>
          </a:p>
          <a:p>
            <a:pPr lvl="1"/>
            <a:r>
              <a:rPr lang="en-KR"/>
              <a:t>Make "master" dark for each exposure time.</a:t>
            </a:r>
          </a:p>
          <a:p>
            <a:pPr lvl="1"/>
            <a:r>
              <a:rPr lang="en-KR"/>
              <a:t>Scale it such that the dark of </a:t>
            </a:r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EXPTIME </a:t>
            </a:r>
            <a:r>
              <a:rPr lang="en-KR"/>
              <a:t>of our object is made.</a:t>
            </a:r>
          </a:p>
          <a:p>
            <a:pPr lvl="1"/>
            <a:r>
              <a:rPr lang="en-KR"/>
              <a:t>If you already have dark of </a:t>
            </a:r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EXPTIME</a:t>
            </a:r>
            <a:r>
              <a:rPr lang="en-KR"/>
              <a:t> identical to our object, scaling is not needed.</a:t>
            </a:r>
          </a:p>
          <a:p>
            <a:pPr lvl="1"/>
            <a:endParaRPr lang="en-KR"/>
          </a:p>
          <a:p>
            <a:r>
              <a:rPr lang="en-KR"/>
              <a:t>Prepare Flat</a:t>
            </a:r>
          </a:p>
          <a:p>
            <a:pPr lvl="1"/>
            <a:r>
              <a:rPr lang="en-KR"/>
              <a:t>Subtract bias and dark from all flat frames, such that only pure flat pattern is left.</a:t>
            </a:r>
          </a:p>
          <a:p>
            <a:pPr lvl="1"/>
            <a:r>
              <a:rPr lang="en-KR"/>
              <a:t>Make "master" flat for each optics configuration (filter, etc)</a:t>
            </a:r>
          </a:p>
          <a:p>
            <a:pPr lvl="1"/>
            <a:r>
              <a:rPr lang="en-KR">
                <a:solidFill>
                  <a:srgbClr val="FF0000"/>
                </a:solidFill>
              </a:rPr>
              <a:t>Normalize </a:t>
            </a:r>
            <a:r>
              <a:rPr lang="en-KR"/>
              <a:t>the master flat so that, e.g., mean = 1</a:t>
            </a:r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5093F-D7B6-FC48-B6E5-C889D9CA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366BBBD-E71A-AC4C-9BEE-7412B9B5C52A}"/>
              </a:ext>
            </a:extLst>
          </p:cNvPr>
          <p:cNvGrpSpPr/>
          <p:nvPr/>
        </p:nvGrpSpPr>
        <p:grpSpPr>
          <a:xfrm>
            <a:off x="9080559" y="230543"/>
            <a:ext cx="2750433" cy="986104"/>
            <a:chOff x="9080559" y="230543"/>
            <a:chExt cx="2750433" cy="98610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3B88A8E-DD74-1343-9EE6-16C7A479D66A}"/>
                </a:ext>
              </a:extLst>
            </p:cNvPr>
            <p:cNvSpPr txBox="1"/>
            <p:nvPr/>
          </p:nvSpPr>
          <p:spPr>
            <a:xfrm>
              <a:off x="9372720" y="847315"/>
              <a:ext cx="16594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KR">
                  <a:solidFill>
                    <a:srgbClr val="FF0000"/>
                  </a:solidFill>
                </a:rPr>
                <a:t>Preprocessing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37922F99-1E21-8A4E-87DE-A42E91BA3476}"/>
                    </a:ext>
                  </a:extLst>
                </p:cNvPr>
                <p:cNvSpPr/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num>
                              <m:den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den>
                            </m:f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KR"/>
                </a:p>
              </p:txBody>
            </p:sp>
          </mc:Choice>
          <mc:Fallback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37922F99-1E21-8A4E-87DE-A42E91BA347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  <a:blipFill>
                  <a:blip r:embed="rId2"/>
                  <a:stretch>
                    <a:fillRect b="-2000"/>
                  </a:stretch>
                </a:blipFill>
              </p:spPr>
              <p:txBody>
                <a:bodyPr/>
                <a:lstStyle/>
                <a:p>
                  <a:r>
                    <a:rPr lang="en-KR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240808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DB0F39-3627-F547-950B-E3E6D0E09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KR"/>
              <a:t>Bias Subtraction</a:t>
            </a:r>
          </a:p>
          <a:p>
            <a:pPr lvl="1"/>
            <a:r>
              <a:rPr lang="en-KR"/>
              <a:t>Image_BXX = Image (N) – bias (B)</a:t>
            </a:r>
          </a:p>
          <a:p>
            <a:pPr lvl="1"/>
            <a:endParaRPr lang="en-KR"/>
          </a:p>
          <a:p>
            <a:r>
              <a:rPr lang="en-KR"/>
              <a:t>Dark Subtraction</a:t>
            </a:r>
          </a:p>
          <a:p>
            <a:pPr lvl="1"/>
            <a:r>
              <a:rPr lang="en-KR"/>
              <a:t>Image_BDX = Image_BXX – bias_subtracted_dark (D)</a:t>
            </a:r>
          </a:p>
          <a:p>
            <a:pPr lvl="1"/>
            <a:endParaRPr lang="en-KR"/>
          </a:p>
          <a:p>
            <a:r>
              <a:rPr lang="en-KR"/>
              <a:t>Flat Fielding</a:t>
            </a:r>
          </a:p>
          <a:p>
            <a:pPr lvl="1"/>
            <a:r>
              <a:rPr lang="en-KR"/>
              <a:t>Image_BDF = Image_BDX / normalized_flat (F)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5093F-D7B6-FC48-B6E5-C889D9CA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60474D-D0F7-C24B-90CD-9D5C27F655A0}"/>
              </a:ext>
            </a:extLst>
          </p:cNvPr>
          <p:cNvGrpSpPr/>
          <p:nvPr/>
        </p:nvGrpSpPr>
        <p:grpSpPr>
          <a:xfrm>
            <a:off x="9080559" y="230543"/>
            <a:ext cx="2750433" cy="986104"/>
            <a:chOff x="9080559" y="230543"/>
            <a:chExt cx="2750433" cy="98610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D5963C-3773-5A45-AC19-E70F207ABDC6}"/>
                </a:ext>
              </a:extLst>
            </p:cNvPr>
            <p:cNvSpPr txBox="1"/>
            <p:nvPr/>
          </p:nvSpPr>
          <p:spPr>
            <a:xfrm>
              <a:off x="9372720" y="847315"/>
              <a:ext cx="16594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KR">
                  <a:solidFill>
                    <a:srgbClr val="FF0000"/>
                  </a:solidFill>
                </a:rPr>
                <a:t>Preprocessing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A61CDE0-2DEC-A041-8465-EF892004DFDE}"/>
                    </a:ext>
                  </a:extLst>
                </p:cNvPr>
                <p:cNvSpPr/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num>
                              <m:den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den>
                            </m:f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KR"/>
                </a:p>
              </p:txBody>
            </p:sp>
          </mc:Choice>
          <mc:Fallback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A61CDE0-2DEC-A041-8465-EF892004DFD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  <a:blipFill>
                  <a:blip r:embed="rId2"/>
                  <a:stretch>
                    <a:fillRect b="-2000"/>
                  </a:stretch>
                </a:blipFill>
              </p:spPr>
              <p:txBody>
                <a:bodyPr/>
                <a:lstStyle/>
                <a:p>
                  <a:r>
                    <a:rPr lang="en-KR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143498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DB0F39-3627-F547-950B-E3E6D0E09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KR"/>
              <a:t>Bias Subtraction</a:t>
            </a:r>
          </a:p>
          <a:p>
            <a:pPr lvl="1"/>
            <a:r>
              <a:rPr lang="en-KR"/>
              <a:t>Image_BXX = Image (N) – bias (B)</a:t>
            </a:r>
          </a:p>
          <a:p>
            <a:pPr lvl="1"/>
            <a:endParaRPr lang="en-KR"/>
          </a:p>
          <a:p>
            <a:r>
              <a:rPr lang="en-KR"/>
              <a:t>Dark Subtraction</a:t>
            </a:r>
          </a:p>
          <a:p>
            <a:pPr lvl="1"/>
            <a:r>
              <a:rPr lang="en-KR"/>
              <a:t>Image_BDX = Image_BXX – bias_subtracted_dark (D)</a:t>
            </a:r>
          </a:p>
          <a:p>
            <a:pPr lvl="1"/>
            <a:endParaRPr lang="en-KR"/>
          </a:p>
          <a:p>
            <a:r>
              <a:rPr lang="en-KR"/>
              <a:t>Flat Fielding</a:t>
            </a:r>
          </a:p>
          <a:p>
            <a:pPr lvl="1"/>
            <a:r>
              <a:rPr lang="en-KR"/>
              <a:t>Image_BDF = Image_BDX / normalized_flat (F)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5093F-D7B6-FC48-B6E5-C889D9CA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60474D-D0F7-C24B-90CD-9D5C27F655A0}"/>
              </a:ext>
            </a:extLst>
          </p:cNvPr>
          <p:cNvGrpSpPr/>
          <p:nvPr/>
        </p:nvGrpSpPr>
        <p:grpSpPr>
          <a:xfrm>
            <a:off x="9080559" y="230543"/>
            <a:ext cx="2750433" cy="986104"/>
            <a:chOff x="9080559" y="230543"/>
            <a:chExt cx="2750433" cy="98610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D5963C-3773-5A45-AC19-E70F207ABDC6}"/>
                </a:ext>
              </a:extLst>
            </p:cNvPr>
            <p:cNvSpPr txBox="1"/>
            <p:nvPr/>
          </p:nvSpPr>
          <p:spPr>
            <a:xfrm>
              <a:off x="9372720" y="847315"/>
              <a:ext cx="16594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KR">
                  <a:solidFill>
                    <a:srgbClr val="FF0000"/>
                  </a:solidFill>
                </a:rPr>
                <a:t>Preprocessing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A61CDE0-2DEC-A041-8465-EF892004DFDE}"/>
                    </a:ext>
                  </a:extLst>
                </p:cNvPr>
                <p:cNvSpPr/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num>
                              <m:den>
                                <m:r>
                                  <a:rPr lang="en-US" altLang="ko-KR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den>
                            </m:f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oMath>
                    </m:oMathPara>
                  </a14:m>
                  <a:endParaRPr lang="en-KR"/>
                </a:p>
              </p:txBody>
            </p:sp>
          </mc:Choice>
          <mc:Fallback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A61CDE0-2DEC-A041-8465-EF892004DFD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80559" y="230543"/>
                  <a:ext cx="2750433" cy="616772"/>
                </a:xfrm>
                <a:prstGeom prst="rect">
                  <a:avLst/>
                </a:prstGeom>
                <a:blipFill>
                  <a:blip r:embed="rId2"/>
                  <a:stretch>
                    <a:fillRect b="-2000"/>
                  </a:stretch>
                </a:blipFill>
              </p:spPr>
              <p:txBody>
                <a:bodyPr/>
                <a:lstStyle/>
                <a:p>
                  <a:r>
                    <a:rPr lang="en-K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4FAA2C7-C273-2C40-BE30-0200B8FF816D}"/>
              </a:ext>
            </a:extLst>
          </p:cNvPr>
          <p:cNvSpPr txBox="1"/>
          <p:nvPr/>
        </p:nvSpPr>
        <p:spPr>
          <a:xfrm>
            <a:off x="7443719" y="1818239"/>
            <a:ext cx="45820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/>
              <a:t>Why don't we just subtract original dark? Bias subtraction for dark looks redundant.</a:t>
            </a:r>
          </a:p>
          <a:p>
            <a:pPr marL="342900" indent="-342900">
              <a:buAutoNum type="arabicPeriod"/>
            </a:pPr>
            <a:r>
              <a:rPr lang="en-KR" sz="1600"/>
              <a:t>Statistical error analysis requires pure dark currents, because dark follows Poisson. For proper error-analysis, pure dark value is essential.</a:t>
            </a:r>
          </a:p>
          <a:p>
            <a:pPr marL="342900" indent="-342900">
              <a:buAutoNum type="arabicPeriod"/>
            </a:pPr>
            <a:r>
              <a:rPr lang="en-KR" sz="1600"/>
              <a:t>Sometimes we cannot take darks all the time (e.g., 30-min exposure of object </a:t>
            </a:r>
            <a:r>
              <a:rPr lang="en-KR" sz="1600">
                <a:sym typeface="Wingdings" pitchFamily="2" charset="2"/>
              </a:rPr>
              <a:t> 10 dark means 5 hours of dark!!!). Then we either (1) ignore dark or (2) scale from, e.g., 3-min dark.</a:t>
            </a:r>
            <a:endParaRPr lang="en-KR" sz="1600"/>
          </a:p>
        </p:txBody>
      </p:sp>
    </p:spTree>
    <p:extLst>
      <p:ext uri="{BB962C8B-B14F-4D97-AF65-F5344CB8AC3E}">
        <p14:creationId xmlns:p14="http://schemas.microsoft.com/office/powerpoint/2010/main" val="479971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D9BED1-E64D-5B45-9BAB-29ED2A6F0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What if your flat is not "flat" and shows large-scale structure?</a:t>
            </a:r>
          </a:p>
          <a:p>
            <a:pPr lvl="1"/>
            <a:r>
              <a:rPr lang="en-KR"/>
              <a:t>Take blank sky </a:t>
            </a:r>
          </a:p>
          <a:p>
            <a:pPr lvl="1"/>
            <a:r>
              <a:rPr lang="en-KR"/>
              <a:t>Do all preprocessing to it (including flat)</a:t>
            </a:r>
          </a:p>
          <a:p>
            <a:pPr lvl="1"/>
            <a:r>
              <a:rPr lang="en-KR"/>
              <a:t>Smooth it</a:t>
            </a:r>
          </a:p>
          <a:p>
            <a:pPr lvl="1"/>
            <a:r>
              <a:rPr lang="en-KR"/>
              <a:t>This will show the large-scale pattern in the flat.</a:t>
            </a:r>
          </a:p>
          <a:p>
            <a:pPr lvl="1"/>
            <a:r>
              <a:rPr lang="en-KR"/>
              <a:t>Multiply it to the original flat (illumination correction).</a:t>
            </a:r>
          </a:p>
          <a:p>
            <a:pPr lvl="1"/>
            <a:r>
              <a:rPr lang="en-KR"/>
              <a:t>Use this illumination corrected flat for future flat correction.</a:t>
            </a:r>
          </a:p>
          <a:p>
            <a:r>
              <a:rPr lang="en-KR"/>
              <a:t>References</a:t>
            </a:r>
          </a:p>
          <a:p>
            <a:pPr lvl="1"/>
            <a:r>
              <a:rPr lang="en-KR"/>
              <a:t>IRAF.noao.imred.ccdred.flatfields: </a:t>
            </a:r>
            <a:r>
              <a:rPr lang="en-US">
                <a:hlinkClick r:id="rId2"/>
              </a:rPr>
              <a:t>http://iraf.noao.edu/scripts/irafhelp?flatfields</a:t>
            </a:r>
            <a:endParaRPr lang="en-US"/>
          </a:p>
          <a:p>
            <a:pPr lvl="1"/>
            <a:r>
              <a:rPr lang="en-US"/>
              <a:t>ESO MIDAS User's Guide : </a:t>
            </a:r>
            <a:r>
              <a:rPr lang="en-US">
                <a:hlinkClick r:id="rId3"/>
              </a:rPr>
              <a:t> http://www.eso.org/sci/software/esomidas/doc/ </a:t>
            </a:r>
            <a:endParaRPr lang="en-US"/>
          </a:p>
          <a:p>
            <a:pPr lvl="2"/>
            <a:r>
              <a:rPr lang="en-US"/>
              <a:t>See Vol B "Additional Processing" : </a:t>
            </a:r>
            <a:r>
              <a:rPr lang="en-US">
                <a:hlinkClick r:id="rId4"/>
              </a:rPr>
              <a:t>http://www.eso.org/sci/software/esomidas/doc/user/18NOV/volb/node55.html</a:t>
            </a:r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AAD997-D218-7641-A363-EBC012D55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TIP: Illumination Correction</a:t>
            </a:r>
          </a:p>
        </p:txBody>
      </p:sp>
    </p:spTree>
    <p:extLst>
      <p:ext uri="{BB962C8B-B14F-4D97-AF65-F5344CB8AC3E}">
        <p14:creationId xmlns:p14="http://schemas.microsoft.com/office/powerpoint/2010/main" val="1696068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41F862-53CE-FB4A-B1B3-EA55605EE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991C70-AF6E-9D4A-A8E8-A23C1D9E5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20721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EA8B4A-FC7C-094F-88EC-F1CDBE1F8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8" y="936953"/>
            <a:ext cx="7917144" cy="5250091"/>
          </a:xfrm>
        </p:spPr>
        <p:txBody>
          <a:bodyPr>
            <a:normAutofit/>
          </a:bodyPr>
          <a:lstStyle/>
          <a:p>
            <a:r>
              <a:rPr lang="en-KR" sz="2000"/>
              <a:t>Some processing that </a:t>
            </a:r>
            <a:r>
              <a:rPr lang="en-KR" sz="2000">
                <a:solidFill>
                  <a:srgbClr val="FF0000"/>
                </a:solidFill>
              </a:rPr>
              <a:t>must be done prior to any further reduction</a:t>
            </a:r>
          </a:p>
          <a:p>
            <a:pPr lvl="1"/>
            <a:r>
              <a:rPr lang="en-KR" sz="1800"/>
              <a:t>Reduction: e.g., 10 GB of obs files → 1 kB of magnitude info.</a:t>
            </a:r>
          </a:p>
          <a:p>
            <a:r>
              <a:rPr lang="en-KR" sz="2000"/>
              <a:t>Commercial photos in smart phones:</a:t>
            </a:r>
          </a:p>
          <a:p>
            <a:pPr lvl="1"/>
            <a:r>
              <a:rPr lang="en-KR" sz="1800"/>
              <a:t>Tab shutter</a:t>
            </a:r>
          </a:p>
          <a:p>
            <a:pPr lvl="1"/>
            <a:r>
              <a:rPr lang="en-KR" sz="1800"/>
              <a:t>Takes 1000 frames (CMOS, not CCD)</a:t>
            </a:r>
          </a:p>
          <a:p>
            <a:pPr lvl="1"/>
            <a:r>
              <a:rPr lang="en-KR" sz="1800"/>
              <a:t>Neural network chip: find features, exaggerate faces, outfocus background, …</a:t>
            </a:r>
          </a:p>
          <a:p>
            <a:pPr lvl="1"/>
            <a:r>
              <a:rPr lang="en-KR" sz="1800"/>
              <a:t>Apply appropriate filters</a:t>
            </a:r>
          </a:p>
          <a:p>
            <a:pPr lvl="1"/>
            <a:r>
              <a:rPr lang="en-KR" sz="1800"/>
              <a:t>Save it as jpg, heic, etc.</a:t>
            </a:r>
          </a:p>
          <a:p>
            <a:r>
              <a:rPr lang="en-KR" sz="2000"/>
              <a:t>In professional astronomy:</a:t>
            </a:r>
          </a:p>
          <a:p>
            <a:pPr lvl="1"/>
            <a:r>
              <a:rPr lang="en-KR" sz="1800"/>
              <a:t>Raw pixel values must be remained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9EB980-80BE-8745-839D-BE93318A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9B33B6-8AB2-6D45-AD6F-DCA796C46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849" y="2360763"/>
            <a:ext cx="3715143" cy="346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9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EA8B4A-FC7C-094F-88EC-F1CDBE1F8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8" y="936953"/>
            <a:ext cx="7917144" cy="5250091"/>
          </a:xfrm>
        </p:spPr>
        <p:txBody>
          <a:bodyPr>
            <a:normAutofit/>
          </a:bodyPr>
          <a:lstStyle/>
          <a:p>
            <a:r>
              <a:rPr lang="en-KR" sz="2000"/>
              <a:t>Some processing that </a:t>
            </a:r>
            <a:r>
              <a:rPr lang="en-KR" sz="2000">
                <a:solidFill>
                  <a:srgbClr val="FF0000"/>
                </a:solidFill>
              </a:rPr>
              <a:t>must be done prior to any further reduction</a:t>
            </a:r>
          </a:p>
          <a:p>
            <a:pPr lvl="1"/>
            <a:r>
              <a:rPr lang="en-KR" sz="1800"/>
              <a:t>Reduction: e.g., 10 GB of obs files → 1 kB of magnitude info.</a:t>
            </a:r>
          </a:p>
          <a:p>
            <a:r>
              <a:rPr lang="en-KR" sz="2000"/>
              <a:t>Commercial photos in smart phones:</a:t>
            </a:r>
          </a:p>
          <a:p>
            <a:pPr lvl="1"/>
            <a:r>
              <a:rPr lang="en-KR" sz="1800"/>
              <a:t>Tab shutter</a:t>
            </a:r>
          </a:p>
          <a:p>
            <a:pPr lvl="1"/>
            <a:r>
              <a:rPr lang="en-KR" sz="1800"/>
              <a:t>Takes 1000 frames (CMOS, not CCD)</a:t>
            </a:r>
          </a:p>
          <a:p>
            <a:pPr lvl="1"/>
            <a:r>
              <a:rPr lang="en-KR" sz="1800"/>
              <a:t>Neural network chip: find features, exaggerate faces, outfocus background, …</a:t>
            </a:r>
          </a:p>
          <a:p>
            <a:pPr lvl="1"/>
            <a:r>
              <a:rPr lang="en-KR" sz="1800"/>
              <a:t>Apply appropriate filters</a:t>
            </a:r>
          </a:p>
          <a:p>
            <a:pPr lvl="1"/>
            <a:r>
              <a:rPr lang="en-KR" sz="1800"/>
              <a:t>Save it as jpg, heic, etc.</a:t>
            </a:r>
          </a:p>
          <a:p>
            <a:r>
              <a:rPr lang="en-KR" sz="2000"/>
              <a:t>In professional astronomy:</a:t>
            </a:r>
          </a:p>
          <a:p>
            <a:pPr lvl="1"/>
            <a:r>
              <a:rPr lang="en-KR" sz="1800"/>
              <a:t>Raw pixel values must be remained</a:t>
            </a:r>
          </a:p>
          <a:p>
            <a:pPr lvl="1"/>
            <a:r>
              <a:rPr lang="en-KR" sz="1800"/>
              <a:t>Cosmetic filters are not allowed for quantitative analysis!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9EB980-80BE-8745-839D-BE93318A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Preprocessing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DD4FB5-9DB3-AC41-B109-B339E6BFF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429" y="863600"/>
            <a:ext cx="3784600" cy="5130800"/>
          </a:xfrm>
          <a:prstGeom prst="rect">
            <a:avLst/>
          </a:prstGeom>
        </p:spPr>
      </p:pic>
      <p:sp>
        <p:nvSpPr>
          <p:cNvPr id="4" name="&quot;No&quot; Symbol 3">
            <a:extLst>
              <a:ext uri="{FF2B5EF4-FFF2-40B4-BE49-F238E27FC236}">
                <a16:creationId xmlns:a16="http://schemas.microsoft.com/office/drawing/2014/main" id="{34C0CEC9-916E-264F-8F71-1194024AE260}"/>
              </a:ext>
            </a:extLst>
          </p:cNvPr>
          <p:cNvSpPr/>
          <p:nvPr/>
        </p:nvSpPr>
        <p:spPr>
          <a:xfrm>
            <a:off x="7986837" y="2465959"/>
            <a:ext cx="4021743" cy="3900361"/>
          </a:xfrm>
          <a:prstGeom prst="noSmoking">
            <a:avLst>
              <a:gd name="adj" fmla="val 8491"/>
            </a:avLst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517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920D2D-31C9-1544-920B-893EC79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Bias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01DD45-3380-2140-B7E9-9050014A9348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0-sec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4388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828BC4-95FC-D84A-9EA3-C316FE733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Bias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1019.6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1020.0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 16.5</a:t>
            </a:r>
          </a:p>
          <a:p>
            <a:pPr marL="0" indent="0">
              <a:buNone/>
            </a:pPr>
            <a:endParaRPr lang="en-KR"/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920D2D-31C9-1544-920B-893EC79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Bias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CCCAD-8672-C447-9A4F-6B70F4209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3"/>
            <a:ext cx="9794616" cy="38923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01DD45-3380-2140-B7E9-9050014A9348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0-sec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0383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828BC4-95FC-D84A-9EA3-C316FE733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Bias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1019.6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1020.0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 16.5</a:t>
            </a:r>
          </a:p>
          <a:p>
            <a:pPr marL="0" indent="0">
              <a:buNone/>
            </a:pPr>
            <a:endParaRPr lang="en-KR"/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920D2D-31C9-1544-920B-893EC79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Bias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CCCAD-8672-C447-9A4F-6B70F4209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3"/>
            <a:ext cx="9794616" cy="3892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F64686-EFE2-5B43-A2E7-AA4665896B91}"/>
              </a:ext>
            </a:extLst>
          </p:cNvPr>
          <p:cNvSpPr txBox="1"/>
          <p:nvPr/>
        </p:nvSpPr>
        <p:spPr>
          <a:xfrm>
            <a:off x="5445939" y="1993541"/>
            <a:ext cx="6028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Noise source: Readout noise (Gaussian)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3D329AD-E7A7-1344-9297-DA25FEDE1BA0}"/>
              </a:ext>
            </a:extLst>
          </p:cNvPr>
          <p:cNvSpPr/>
          <p:nvPr/>
        </p:nvSpPr>
        <p:spPr>
          <a:xfrm>
            <a:off x="7015795" y="4132318"/>
            <a:ext cx="1909720" cy="1791429"/>
          </a:xfrm>
          <a:custGeom>
            <a:avLst/>
            <a:gdLst>
              <a:gd name="connsiteX0" fmla="*/ 0 w 1909720"/>
              <a:gd name="connsiteY0" fmla="*/ 1766776 h 1791429"/>
              <a:gd name="connsiteX1" fmla="*/ 372233 w 1909720"/>
              <a:gd name="connsiteY1" fmla="*/ 1564475 h 1791429"/>
              <a:gd name="connsiteX2" fmla="*/ 736375 w 1909720"/>
              <a:gd name="connsiteY2" fmla="*/ 431590 h 1791429"/>
              <a:gd name="connsiteX3" fmla="*/ 922492 w 1909720"/>
              <a:gd name="connsiteY3" fmla="*/ 2712 h 1791429"/>
              <a:gd name="connsiteX4" fmla="*/ 1149069 w 1909720"/>
              <a:gd name="connsiteY4" fmla="*/ 601523 h 1791429"/>
              <a:gd name="connsiteX5" fmla="*/ 1375646 w 1909720"/>
              <a:gd name="connsiteY5" fmla="*/ 1386450 h 1791429"/>
              <a:gd name="connsiteX6" fmla="*/ 1569855 w 1909720"/>
              <a:gd name="connsiteY6" fmla="*/ 1726316 h 1791429"/>
              <a:gd name="connsiteX7" fmla="*/ 1909720 w 1909720"/>
              <a:gd name="connsiteY7" fmla="*/ 1791052 h 179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9720" h="1791429">
                <a:moveTo>
                  <a:pt x="0" y="1766776"/>
                </a:moveTo>
                <a:cubicBezTo>
                  <a:pt x="124752" y="1776891"/>
                  <a:pt x="249504" y="1787006"/>
                  <a:pt x="372233" y="1564475"/>
                </a:cubicBezTo>
                <a:cubicBezTo>
                  <a:pt x="494962" y="1341944"/>
                  <a:pt x="644665" y="691884"/>
                  <a:pt x="736375" y="431590"/>
                </a:cubicBezTo>
                <a:cubicBezTo>
                  <a:pt x="828085" y="171296"/>
                  <a:pt x="853710" y="-25610"/>
                  <a:pt x="922492" y="2712"/>
                </a:cubicBezTo>
                <a:cubicBezTo>
                  <a:pt x="991274" y="31034"/>
                  <a:pt x="1073543" y="370900"/>
                  <a:pt x="1149069" y="601523"/>
                </a:cubicBezTo>
                <a:cubicBezTo>
                  <a:pt x="1224595" y="832146"/>
                  <a:pt x="1305515" y="1198984"/>
                  <a:pt x="1375646" y="1386450"/>
                </a:cubicBezTo>
                <a:cubicBezTo>
                  <a:pt x="1445777" y="1573915"/>
                  <a:pt x="1480843" y="1658882"/>
                  <a:pt x="1569855" y="1726316"/>
                </a:cubicBezTo>
                <a:cubicBezTo>
                  <a:pt x="1658867" y="1793750"/>
                  <a:pt x="1784293" y="1792401"/>
                  <a:pt x="1909720" y="1791052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3D86EE-EA34-6C42-86AF-4109F3C439CB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0-sec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194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828BC4-95FC-D84A-9EA3-C316FE733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Bias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1019.6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1020.0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 16.5</a:t>
            </a:r>
          </a:p>
          <a:p>
            <a:pPr marL="0" indent="0">
              <a:buNone/>
            </a:pPr>
            <a:endParaRPr lang="en-KR"/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920D2D-31C9-1544-920B-893EC79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Bias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CCCAD-8672-C447-9A4F-6B70F4209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3"/>
            <a:ext cx="9794616" cy="3892323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C3D329AD-E7A7-1344-9297-DA25FEDE1BA0}"/>
              </a:ext>
            </a:extLst>
          </p:cNvPr>
          <p:cNvSpPr/>
          <p:nvPr/>
        </p:nvSpPr>
        <p:spPr>
          <a:xfrm>
            <a:off x="7015795" y="4132318"/>
            <a:ext cx="1909720" cy="1791429"/>
          </a:xfrm>
          <a:custGeom>
            <a:avLst/>
            <a:gdLst>
              <a:gd name="connsiteX0" fmla="*/ 0 w 1909720"/>
              <a:gd name="connsiteY0" fmla="*/ 1766776 h 1791429"/>
              <a:gd name="connsiteX1" fmla="*/ 372233 w 1909720"/>
              <a:gd name="connsiteY1" fmla="*/ 1564475 h 1791429"/>
              <a:gd name="connsiteX2" fmla="*/ 736375 w 1909720"/>
              <a:gd name="connsiteY2" fmla="*/ 431590 h 1791429"/>
              <a:gd name="connsiteX3" fmla="*/ 922492 w 1909720"/>
              <a:gd name="connsiteY3" fmla="*/ 2712 h 1791429"/>
              <a:gd name="connsiteX4" fmla="*/ 1149069 w 1909720"/>
              <a:gd name="connsiteY4" fmla="*/ 601523 h 1791429"/>
              <a:gd name="connsiteX5" fmla="*/ 1375646 w 1909720"/>
              <a:gd name="connsiteY5" fmla="*/ 1386450 h 1791429"/>
              <a:gd name="connsiteX6" fmla="*/ 1569855 w 1909720"/>
              <a:gd name="connsiteY6" fmla="*/ 1726316 h 1791429"/>
              <a:gd name="connsiteX7" fmla="*/ 1909720 w 1909720"/>
              <a:gd name="connsiteY7" fmla="*/ 1791052 h 179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9720" h="1791429">
                <a:moveTo>
                  <a:pt x="0" y="1766776"/>
                </a:moveTo>
                <a:cubicBezTo>
                  <a:pt x="124752" y="1776891"/>
                  <a:pt x="249504" y="1787006"/>
                  <a:pt x="372233" y="1564475"/>
                </a:cubicBezTo>
                <a:cubicBezTo>
                  <a:pt x="494962" y="1341944"/>
                  <a:pt x="644665" y="691884"/>
                  <a:pt x="736375" y="431590"/>
                </a:cubicBezTo>
                <a:cubicBezTo>
                  <a:pt x="828085" y="171296"/>
                  <a:pt x="853710" y="-25610"/>
                  <a:pt x="922492" y="2712"/>
                </a:cubicBezTo>
                <a:cubicBezTo>
                  <a:pt x="991274" y="31034"/>
                  <a:pt x="1073543" y="370900"/>
                  <a:pt x="1149069" y="601523"/>
                </a:cubicBezTo>
                <a:cubicBezTo>
                  <a:pt x="1224595" y="832146"/>
                  <a:pt x="1305515" y="1198984"/>
                  <a:pt x="1375646" y="1386450"/>
                </a:cubicBezTo>
                <a:cubicBezTo>
                  <a:pt x="1445777" y="1573915"/>
                  <a:pt x="1480843" y="1658882"/>
                  <a:pt x="1569855" y="1726316"/>
                </a:cubicBezTo>
                <a:cubicBezTo>
                  <a:pt x="1658867" y="1793750"/>
                  <a:pt x="1784293" y="1792401"/>
                  <a:pt x="1909720" y="1791052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A3C663-018F-2741-8AF6-02430F2388E7}"/>
              </a:ext>
            </a:extLst>
          </p:cNvPr>
          <p:cNvCxnSpPr/>
          <p:nvPr/>
        </p:nvCxnSpPr>
        <p:spPr>
          <a:xfrm>
            <a:off x="7970655" y="4132318"/>
            <a:ext cx="42887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F3B063-70B0-9E44-9CFE-B779AD6AF69F}"/>
              </a:ext>
            </a:extLst>
          </p:cNvPr>
          <p:cNvSpPr txBox="1"/>
          <p:nvPr/>
        </p:nvSpPr>
        <p:spPr>
          <a:xfrm>
            <a:off x="8626110" y="4064166"/>
            <a:ext cx="239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>
                <a:solidFill>
                  <a:srgbClr val="FF0000"/>
                </a:solidFill>
              </a:rPr>
              <a:t>σ</a:t>
            </a:r>
            <a:r>
              <a:rPr lang="en-US">
                <a:solidFill>
                  <a:srgbClr val="FF0000"/>
                </a:solidFill>
              </a:rPr>
              <a:t> ~ 16 ADU ~ 25 e</a:t>
            </a:r>
          </a:p>
          <a:p>
            <a:r>
              <a:rPr lang="en-US">
                <a:solidFill>
                  <a:srgbClr val="FF0000"/>
                </a:solidFill>
              </a:rPr>
              <a:t>(gain ~ 1.5)</a:t>
            </a:r>
            <a:endParaRPr lang="en-KR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ADA96F-4F88-204C-A40E-F38E7AF0EA66}"/>
              </a:ext>
            </a:extLst>
          </p:cNvPr>
          <p:cNvSpPr txBox="1"/>
          <p:nvPr/>
        </p:nvSpPr>
        <p:spPr>
          <a:xfrm>
            <a:off x="5445939" y="1993541"/>
            <a:ext cx="6028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Noise source: Readout noise (Gaussian)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683FB7-788E-1345-8BBE-19D9719355C1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0-sec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0588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828BC4-95FC-D84A-9EA3-C316FE733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Bias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mean = 1019.6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med  = 1020.0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std  =   16.5</a:t>
            </a:r>
          </a:p>
          <a:p>
            <a:pPr marL="0" indent="0">
              <a:buNone/>
            </a:pPr>
            <a:endParaRPr lang="en-KR"/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920D2D-31C9-1544-920B-893EC79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Bias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CCCAD-8672-C447-9A4F-6B70F4209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8" y="2362873"/>
            <a:ext cx="9794616" cy="3892323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C3D329AD-E7A7-1344-9297-DA25FEDE1BA0}"/>
              </a:ext>
            </a:extLst>
          </p:cNvPr>
          <p:cNvSpPr/>
          <p:nvPr/>
        </p:nvSpPr>
        <p:spPr>
          <a:xfrm>
            <a:off x="7015795" y="4132318"/>
            <a:ext cx="1909720" cy="1791429"/>
          </a:xfrm>
          <a:custGeom>
            <a:avLst/>
            <a:gdLst>
              <a:gd name="connsiteX0" fmla="*/ 0 w 1909720"/>
              <a:gd name="connsiteY0" fmla="*/ 1766776 h 1791429"/>
              <a:gd name="connsiteX1" fmla="*/ 372233 w 1909720"/>
              <a:gd name="connsiteY1" fmla="*/ 1564475 h 1791429"/>
              <a:gd name="connsiteX2" fmla="*/ 736375 w 1909720"/>
              <a:gd name="connsiteY2" fmla="*/ 431590 h 1791429"/>
              <a:gd name="connsiteX3" fmla="*/ 922492 w 1909720"/>
              <a:gd name="connsiteY3" fmla="*/ 2712 h 1791429"/>
              <a:gd name="connsiteX4" fmla="*/ 1149069 w 1909720"/>
              <a:gd name="connsiteY4" fmla="*/ 601523 h 1791429"/>
              <a:gd name="connsiteX5" fmla="*/ 1375646 w 1909720"/>
              <a:gd name="connsiteY5" fmla="*/ 1386450 h 1791429"/>
              <a:gd name="connsiteX6" fmla="*/ 1569855 w 1909720"/>
              <a:gd name="connsiteY6" fmla="*/ 1726316 h 1791429"/>
              <a:gd name="connsiteX7" fmla="*/ 1909720 w 1909720"/>
              <a:gd name="connsiteY7" fmla="*/ 1791052 h 179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9720" h="1791429">
                <a:moveTo>
                  <a:pt x="0" y="1766776"/>
                </a:moveTo>
                <a:cubicBezTo>
                  <a:pt x="124752" y="1776891"/>
                  <a:pt x="249504" y="1787006"/>
                  <a:pt x="372233" y="1564475"/>
                </a:cubicBezTo>
                <a:cubicBezTo>
                  <a:pt x="494962" y="1341944"/>
                  <a:pt x="644665" y="691884"/>
                  <a:pt x="736375" y="431590"/>
                </a:cubicBezTo>
                <a:cubicBezTo>
                  <a:pt x="828085" y="171296"/>
                  <a:pt x="853710" y="-25610"/>
                  <a:pt x="922492" y="2712"/>
                </a:cubicBezTo>
                <a:cubicBezTo>
                  <a:pt x="991274" y="31034"/>
                  <a:pt x="1073543" y="370900"/>
                  <a:pt x="1149069" y="601523"/>
                </a:cubicBezTo>
                <a:cubicBezTo>
                  <a:pt x="1224595" y="832146"/>
                  <a:pt x="1305515" y="1198984"/>
                  <a:pt x="1375646" y="1386450"/>
                </a:cubicBezTo>
                <a:cubicBezTo>
                  <a:pt x="1445777" y="1573915"/>
                  <a:pt x="1480843" y="1658882"/>
                  <a:pt x="1569855" y="1726316"/>
                </a:cubicBezTo>
                <a:cubicBezTo>
                  <a:pt x="1658867" y="1793750"/>
                  <a:pt x="1784293" y="1792401"/>
                  <a:pt x="1909720" y="1791052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A3C663-018F-2741-8AF6-02430F2388E7}"/>
              </a:ext>
            </a:extLst>
          </p:cNvPr>
          <p:cNvCxnSpPr/>
          <p:nvPr/>
        </p:nvCxnSpPr>
        <p:spPr>
          <a:xfrm>
            <a:off x="7970655" y="4132318"/>
            <a:ext cx="42887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F3B063-70B0-9E44-9CFE-B779AD6AF69F}"/>
              </a:ext>
            </a:extLst>
          </p:cNvPr>
          <p:cNvSpPr txBox="1"/>
          <p:nvPr/>
        </p:nvSpPr>
        <p:spPr>
          <a:xfrm>
            <a:off x="8626110" y="4064166"/>
            <a:ext cx="239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>
                <a:solidFill>
                  <a:srgbClr val="FF0000"/>
                </a:solidFill>
              </a:rPr>
              <a:t>σ</a:t>
            </a:r>
            <a:r>
              <a:rPr lang="en-US">
                <a:solidFill>
                  <a:srgbClr val="FF0000"/>
                </a:solidFill>
              </a:rPr>
              <a:t> ~ 16 ADU ~ 25 e</a:t>
            </a:r>
          </a:p>
          <a:p>
            <a:r>
              <a:rPr lang="en-US">
                <a:solidFill>
                  <a:srgbClr val="FF0000"/>
                </a:solidFill>
              </a:rPr>
              <a:t>(gain ~ 1.5)</a:t>
            </a:r>
            <a:endParaRPr lang="en-KR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825985-592B-7749-8EAD-76B8F9DC9462}"/>
              </a:ext>
            </a:extLst>
          </p:cNvPr>
          <p:cNvSpPr txBox="1"/>
          <p:nvPr/>
        </p:nvSpPr>
        <p:spPr>
          <a:xfrm>
            <a:off x="5445939" y="1993541"/>
            <a:ext cx="6028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Noise source: Readout noise (Gaussian)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0FBE88-6E6D-3148-A880-B62567F1BF79}"/>
              </a:ext>
            </a:extLst>
          </p:cNvPr>
          <p:cNvSpPr txBox="1"/>
          <p:nvPr/>
        </p:nvSpPr>
        <p:spPr>
          <a:xfrm>
            <a:off x="5363836" y="104651"/>
            <a:ext cx="602856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Note: Why do we have bias? (artificial addition of a const)</a:t>
            </a:r>
          </a:p>
          <a:p>
            <a:pPr marL="342900" indent="-342900">
              <a:buAutoNum type="arabicPeriod"/>
            </a:pPr>
            <a:r>
              <a:rPr lang="en-KR" sz="1600">
                <a:latin typeface="+mj-lt"/>
              </a:rPr>
              <a:t>If no bias, RDNOISE cannot be determined. The graph will be cut-off near 0, because we don't use negative pixel values (we use16-bit </a:t>
            </a:r>
            <a:r>
              <a:rPr lang="en-KR" sz="1600" b="1" u="sng">
                <a:latin typeface="+mj-lt"/>
              </a:rPr>
              <a:t>u</a:t>
            </a:r>
            <a:r>
              <a:rPr lang="en-KR" sz="1600">
                <a:latin typeface="+mj-lt"/>
              </a:rPr>
              <a:t>int due to the file size)</a:t>
            </a:r>
          </a:p>
          <a:p>
            <a:pPr marL="342900" indent="-342900">
              <a:buAutoNum type="arabicPeriod"/>
            </a:pPr>
            <a:r>
              <a:rPr lang="en-KR" sz="1600">
                <a:latin typeface="+mj-lt"/>
              </a:rPr>
              <a:t>It may change over time, so make it larger (≫ 10 RDNOISE)</a:t>
            </a:r>
          </a:p>
          <a:p>
            <a:pPr marL="342900" indent="-342900">
              <a:buAutoNum type="arabicPeriod"/>
            </a:pPr>
            <a:r>
              <a:rPr lang="en-KR" sz="1600">
                <a:latin typeface="+mj-lt"/>
              </a:rPr>
              <a:t>Max value = 65,535 (16-bit unit), while non-linearity begins ~ 40k, so large bias don't harm dynamic range.</a:t>
            </a:r>
          </a:p>
          <a:p>
            <a:pPr marL="342900" indent="-342900">
              <a:buAutoNum type="arabicPeriod"/>
            </a:pPr>
            <a:endParaRPr lang="en-KR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249AE-32D2-CE45-87D5-DE93C1408E18}"/>
              </a:ext>
            </a:extLst>
          </p:cNvPr>
          <p:cNvSpPr txBox="1"/>
          <p:nvPr/>
        </p:nvSpPr>
        <p:spPr>
          <a:xfrm>
            <a:off x="1650775" y="0"/>
            <a:ext cx="4766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400"/>
              <a:t>0-sec exposure</a:t>
            </a:r>
          </a:p>
          <a:p>
            <a:r>
              <a:rPr lang="en-KR" sz="1400"/>
              <a:t>shutter-closed </a:t>
            </a:r>
          </a:p>
          <a:p>
            <a:r>
              <a:rPr lang="en-KR" sz="1400"/>
              <a:t>(</a:t>
            </a:r>
            <a:r>
              <a:rPr lang="en-KR" sz="1400">
                <a:latin typeface="Consolas" panose="020B0609020204030204" pitchFamily="49" charset="0"/>
                <a:cs typeface="Consolas" panose="020B0609020204030204" pitchFamily="49" charset="0"/>
              </a:rPr>
              <a:t>IMAGETYP = 'Dark Frame'</a:t>
            </a:r>
            <a:r>
              <a:rPr lang="en-KR" sz="14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99433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sbach_template02" id="{350CE643-6C39-B744-9823-DD43B047443D}" vid="{3F4571B0-D8DD-6F40-BA83-503F63DB339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ysbach_template02</Template>
  <TotalTime>267</TotalTime>
  <Words>1502</Words>
  <Application>Microsoft Macintosh PowerPoint</Application>
  <PresentationFormat>Widescreen</PresentationFormat>
  <Paragraphs>225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Cambria Math</vt:lpstr>
      <vt:lpstr>Consolas</vt:lpstr>
      <vt:lpstr>Times New Roman</vt:lpstr>
      <vt:lpstr>Wingdings</vt:lpstr>
      <vt:lpstr>Retrospect</vt:lpstr>
      <vt:lpstr>Preprocessing  for  SNU_AO Class</vt:lpstr>
      <vt:lpstr>Contents</vt:lpstr>
      <vt:lpstr>Preprocessing</vt:lpstr>
      <vt:lpstr>Preprocessing</vt:lpstr>
      <vt:lpstr>Bias</vt:lpstr>
      <vt:lpstr>Bias</vt:lpstr>
      <vt:lpstr>Bias</vt:lpstr>
      <vt:lpstr>Bias</vt:lpstr>
      <vt:lpstr>Bias</vt:lpstr>
      <vt:lpstr>Dark</vt:lpstr>
      <vt:lpstr>Dark</vt:lpstr>
      <vt:lpstr>Dark</vt:lpstr>
      <vt:lpstr>Dark</vt:lpstr>
      <vt:lpstr>Dark</vt:lpstr>
      <vt:lpstr>Dark</vt:lpstr>
      <vt:lpstr>Flat</vt:lpstr>
      <vt:lpstr>Flat</vt:lpstr>
      <vt:lpstr>Flat</vt:lpstr>
      <vt:lpstr>Preprocessing</vt:lpstr>
      <vt:lpstr>Preprocessing</vt:lpstr>
      <vt:lpstr>Preprocessing</vt:lpstr>
      <vt:lpstr>Preprocessing</vt:lpstr>
      <vt:lpstr>Preprocessing</vt:lpstr>
      <vt:lpstr>TIP: Illumination Correction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Preprocessing  for  SNU_AO Class</dc:title>
  <dc:creator>Bach Yoonsoo</dc:creator>
  <cp:lastModifiedBy>Bach Yoonsoo</cp:lastModifiedBy>
  <cp:revision>24</cp:revision>
  <dcterms:created xsi:type="dcterms:W3CDTF">2020-05-12T02:47:57Z</dcterms:created>
  <dcterms:modified xsi:type="dcterms:W3CDTF">2020-05-12T07:15:18Z</dcterms:modified>
</cp:coreProperties>
</file>

<file path=docProps/thumbnail.jpeg>
</file>